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379" r:id="rId2"/>
    <p:sldId id="380" r:id="rId3"/>
    <p:sldId id="381" r:id="rId4"/>
    <p:sldId id="406" r:id="rId5"/>
    <p:sldId id="407" r:id="rId6"/>
    <p:sldId id="408" r:id="rId7"/>
    <p:sldId id="409" r:id="rId8"/>
    <p:sldId id="410" r:id="rId9"/>
    <p:sldId id="411" r:id="rId10"/>
    <p:sldId id="362" r:id="rId11"/>
    <p:sldId id="413" r:id="rId12"/>
    <p:sldId id="412" r:id="rId13"/>
    <p:sldId id="382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11">
          <p15:clr>
            <a:srgbClr val="A4A3A4"/>
          </p15:clr>
        </p15:guide>
        <p15:guide id="2" pos="390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55" autoAdjust="0"/>
    <p:restoredTop sz="91707" autoAdjust="0"/>
  </p:normalViewPr>
  <p:slideViewPr>
    <p:cSldViewPr snapToGrid="0" showGuides="1">
      <p:cViewPr varScale="1">
        <p:scale>
          <a:sx n="77" d="100"/>
          <a:sy n="77" d="100"/>
        </p:scale>
        <p:origin x="696" y="78"/>
      </p:cViewPr>
      <p:guideLst>
        <p:guide orient="horz" pos="2211"/>
        <p:guide pos="390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8184F0-2E80-4FB2-AF16-0B7BB56BE03A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CDDF61-6126-414C-A9A8-90DEBF40937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标题-2-0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8100" y="-15875"/>
            <a:ext cx="12282170" cy="6908800"/>
          </a:xfrm>
          <a:prstGeom prst="rect">
            <a:avLst/>
          </a:prstGeom>
        </p:spPr>
      </p:pic>
      <p:pic>
        <p:nvPicPr>
          <p:cNvPr id="4" name="图片 3" descr="fghgfh-0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8655" y="845185"/>
            <a:ext cx="3696970" cy="15481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5632451" y="1479299"/>
            <a:ext cx="5473701" cy="2330703"/>
          </a:xfrm>
          <a:custGeom>
            <a:avLst/>
            <a:gdLst>
              <a:gd name="connsiteX0" fmla="*/ 0 w 5473701"/>
              <a:gd name="connsiteY0" fmla="*/ 0 h 2330703"/>
              <a:gd name="connsiteX1" fmla="*/ 5473701 w 5473701"/>
              <a:gd name="connsiteY1" fmla="*/ 0 h 2330703"/>
              <a:gd name="connsiteX2" fmla="*/ 5473701 w 5473701"/>
              <a:gd name="connsiteY2" fmla="*/ 2330703 h 2330703"/>
              <a:gd name="connsiteX3" fmla="*/ 0 w 5473701"/>
              <a:gd name="connsiteY3" fmla="*/ 2330703 h 2330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1" h="2330703">
                <a:moveTo>
                  <a:pt x="0" y="0"/>
                </a:moveTo>
                <a:lnTo>
                  <a:pt x="5473701" y="0"/>
                </a:lnTo>
                <a:lnTo>
                  <a:pt x="5473701" y="2330703"/>
                </a:lnTo>
                <a:lnTo>
                  <a:pt x="0" y="23307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0"/>
          </p:nvPr>
        </p:nvSpPr>
        <p:spPr>
          <a:xfrm>
            <a:off x="1111249" y="1479297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0" y="190951"/>
            <a:ext cx="523594" cy="1003407"/>
            <a:chOff x="0" y="190951"/>
            <a:chExt cx="523594" cy="1003407"/>
          </a:xfrm>
        </p:grpSpPr>
        <p:pic>
          <p:nvPicPr>
            <p:cNvPr id="13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190951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649246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图片 1" descr="未标题-2-0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43315" y="302260"/>
            <a:ext cx="3124835" cy="7772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3904360" y="2189835"/>
            <a:ext cx="4381488" cy="2472679"/>
          </a:xfrm>
          <a:custGeom>
            <a:avLst/>
            <a:gdLst>
              <a:gd name="connsiteX0" fmla="*/ 0 w 4381488"/>
              <a:gd name="connsiteY0" fmla="*/ 0 h 2472679"/>
              <a:gd name="connsiteX1" fmla="*/ 4381488 w 4381488"/>
              <a:gd name="connsiteY1" fmla="*/ 0 h 2472679"/>
              <a:gd name="connsiteX2" fmla="*/ 4381488 w 4381488"/>
              <a:gd name="connsiteY2" fmla="*/ 2472679 h 2472679"/>
              <a:gd name="connsiteX3" fmla="*/ 0 w 4381488"/>
              <a:gd name="connsiteY3" fmla="*/ 2472679 h 2472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1488" h="2472679">
                <a:moveTo>
                  <a:pt x="0" y="0"/>
                </a:moveTo>
                <a:lnTo>
                  <a:pt x="4381488" y="0"/>
                </a:lnTo>
                <a:lnTo>
                  <a:pt x="4381488" y="2472679"/>
                </a:lnTo>
                <a:lnTo>
                  <a:pt x="0" y="247267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0" y="190951"/>
            <a:ext cx="523594" cy="1003407"/>
            <a:chOff x="0" y="190951"/>
            <a:chExt cx="523594" cy="1003407"/>
          </a:xfrm>
        </p:grpSpPr>
        <p:pic>
          <p:nvPicPr>
            <p:cNvPr id="10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190951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649246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图片 1" descr="未标题-2-0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43315" y="302260"/>
            <a:ext cx="3124835" cy="7772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7377019" y="2036579"/>
            <a:ext cx="3235172" cy="5731958"/>
          </a:xfrm>
          <a:custGeom>
            <a:avLst/>
            <a:gdLst>
              <a:gd name="connsiteX0" fmla="*/ 0 w 3235172"/>
              <a:gd name="connsiteY0" fmla="*/ 0 h 5731958"/>
              <a:gd name="connsiteX1" fmla="*/ 3235172 w 3235172"/>
              <a:gd name="connsiteY1" fmla="*/ 0 h 5731958"/>
              <a:gd name="connsiteX2" fmla="*/ 3235172 w 3235172"/>
              <a:gd name="connsiteY2" fmla="*/ 5731958 h 5731958"/>
              <a:gd name="connsiteX3" fmla="*/ 0 w 3235172"/>
              <a:gd name="connsiteY3" fmla="*/ 5731958 h 5731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35172" h="5731958">
                <a:moveTo>
                  <a:pt x="0" y="0"/>
                </a:moveTo>
                <a:lnTo>
                  <a:pt x="3235172" y="0"/>
                </a:lnTo>
                <a:lnTo>
                  <a:pt x="3235172" y="5731958"/>
                </a:lnTo>
                <a:lnTo>
                  <a:pt x="0" y="573195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0" y="190951"/>
            <a:ext cx="523594" cy="1003407"/>
            <a:chOff x="0" y="190951"/>
            <a:chExt cx="523594" cy="1003407"/>
          </a:xfrm>
        </p:grpSpPr>
        <p:pic>
          <p:nvPicPr>
            <p:cNvPr id="12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190951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649246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图片 1" descr="未标题-2-0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43315" y="302260"/>
            <a:ext cx="3124835" cy="7772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未标题-2-0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43315" y="302260"/>
            <a:ext cx="3124835" cy="7772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3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014855" y="-5715"/>
            <a:ext cx="10058400" cy="330009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2669309" y="0"/>
            <a:ext cx="4165600" cy="212436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" name="图片 1" descr="未标题-2-0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160" y="0"/>
            <a:ext cx="12223115" cy="6875780"/>
          </a:xfrm>
          <a:prstGeom prst="rect">
            <a:avLst/>
          </a:prstGeom>
        </p:spPr>
      </p:pic>
      <p:pic>
        <p:nvPicPr>
          <p:cNvPr id="4" name="图片 3" descr="fghgfh-0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8655" y="845185"/>
            <a:ext cx="3696970" cy="154813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0" y="190951"/>
            <a:ext cx="523594" cy="1003407"/>
            <a:chOff x="0" y="190951"/>
            <a:chExt cx="523594" cy="1003407"/>
          </a:xfrm>
        </p:grpSpPr>
        <p:pic>
          <p:nvPicPr>
            <p:cNvPr id="8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190951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649246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图片 2" descr="未标题-2-0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43315" y="302260"/>
            <a:ext cx="3124835" cy="7772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0" y="1727203"/>
            <a:ext cx="12192000" cy="3149861"/>
          </a:xfrm>
          <a:custGeom>
            <a:avLst/>
            <a:gdLst>
              <a:gd name="connsiteX0" fmla="*/ 0 w 12192000"/>
              <a:gd name="connsiteY0" fmla="*/ 0 h 3149861"/>
              <a:gd name="connsiteX1" fmla="*/ 12192000 w 12192000"/>
              <a:gd name="connsiteY1" fmla="*/ 0 h 3149861"/>
              <a:gd name="connsiteX2" fmla="*/ 12192000 w 12192000"/>
              <a:gd name="connsiteY2" fmla="*/ 3149861 h 3149861"/>
              <a:gd name="connsiteX3" fmla="*/ 0 w 12192000"/>
              <a:gd name="connsiteY3" fmla="*/ 3149861 h 3149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149861">
                <a:moveTo>
                  <a:pt x="0" y="0"/>
                </a:moveTo>
                <a:lnTo>
                  <a:pt x="12192000" y="0"/>
                </a:lnTo>
                <a:lnTo>
                  <a:pt x="12192000" y="3149861"/>
                </a:lnTo>
                <a:lnTo>
                  <a:pt x="0" y="314986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0" y="190951"/>
            <a:ext cx="523594" cy="1003407"/>
            <a:chOff x="0" y="190951"/>
            <a:chExt cx="523594" cy="1003407"/>
          </a:xfrm>
        </p:grpSpPr>
        <p:pic>
          <p:nvPicPr>
            <p:cNvPr id="10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190951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649246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图片 1" descr="未标题-2-0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43315" y="302260"/>
            <a:ext cx="3124835" cy="7772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6"/>
          <p:cNvSpPr>
            <a:spLocks noGrp="1"/>
          </p:cNvSpPr>
          <p:nvPr>
            <p:ph type="pic" sz="quarter" idx="13"/>
          </p:nvPr>
        </p:nvSpPr>
        <p:spPr>
          <a:xfrm>
            <a:off x="6392897" y="2146964"/>
            <a:ext cx="1943472" cy="1943472"/>
          </a:xfrm>
          <a:custGeom>
            <a:avLst/>
            <a:gdLst>
              <a:gd name="connsiteX0" fmla="*/ 0 w 1943472"/>
              <a:gd name="connsiteY0" fmla="*/ 0 h 1943472"/>
              <a:gd name="connsiteX1" fmla="*/ 1943472 w 1943472"/>
              <a:gd name="connsiteY1" fmla="*/ 0 h 1943472"/>
              <a:gd name="connsiteX2" fmla="*/ 1943472 w 1943472"/>
              <a:gd name="connsiteY2" fmla="*/ 1943472 h 1943472"/>
              <a:gd name="connsiteX3" fmla="*/ 0 w 1943472"/>
              <a:gd name="connsiteY3" fmla="*/ 1943472 h 1943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3472" h="1943472">
                <a:moveTo>
                  <a:pt x="0" y="0"/>
                </a:moveTo>
                <a:lnTo>
                  <a:pt x="1943472" y="0"/>
                </a:lnTo>
                <a:lnTo>
                  <a:pt x="1943472" y="1943472"/>
                </a:lnTo>
                <a:lnTo>
                  <a:pt x="0" y="19434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3853015" y="2146964"/>
            <a:ext cx="1943472" cy="1943472"/>
          </a:xfrm>
          <a:custGeom>
            <a:avLst/>
            <a:gdLst>
              <a:gd name="connsiteX0" fmla="*/ 0 w 1943472"/>
              <a:gd name="connsiteY0" fmla="*/ 0 h 1943472"/>
              <a:gd name="connsiteX1" fmla="*/ 1943472 w 1943472"/>
              <a:gd name="connsiteY1" fmla="*/ 0 h 1943472"/>
              <a:gd name="connsiteX2" fmla="*/ 1943472 w 1943472"/>
              <a:gd name="connsiteY2" fmla="*/ 1943472 h 1943472"/>
              <a:gd name="connsiteX3" fmla="*/ 0 w 1943472"/>
              <a:gd name="connsiteY3" fmla="*/ 1943472 h 1943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3472" h="1943472">
                <a:moveTo>
                  <a:pt x="0" y="0"/>
                </a:moveTo>
                <a:lnTo>
                  <a:pt x="1943472" y="0"/>
                </a:lnTo>
                <a:lnTo>
                  <a:pt x="1943472" y="1943472"/>
                </a:lnTo>
                <a:lnTo>
                  <a:pt x="0" y="19434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8932779" y="2146964"/>
            <a:ext cx="1943472" cy="1943472"/>
          </a:xfrm>
          <a:custGeom>
            <a:avLst/>
            <a:gdLst>
              <a:gd name="connsiteX0" fmla="*/ 0 w 1943472"/>
              <a:gd name="connsiteY0" fmla="*/ 0 h 1943472"/>
              <a:gd name="connsiteX1" fmla="*/ 1943472 w 1943472"/>
              <a:gd name="connsiteY1" fmla="*/ 0 h 1943472"/>
              <a:gd name="connsiteX2" fmla="*/ 1943472 w 1943472"/>
              <a:gd name="connsiteY2" fmla="*/ 1943472 h 1943472"/>
              <a:gd name="connsiteX3" fmla="*/ 0 w 1943472"/>
              <a:gd name="connsiteY3" fmla="*/ 1943472 h 1943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3472" h="1943472">
                <a:moveTo>
                  <a:pt x="0" y="0"/>
                </a:moveTo>
                <a:lnTo>
                  <a:pt x="1943472" y="0"/>
                </a:lnTo>
                <a:lnTo>
                  <a:pt x="1943472" y="1943472"/>
                </a:lnTo>
                <a:lnTo>
                  <a:pt x="0" y="19434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1313132" y="2146964"/>
            <a:ext cx="1943472" cy="1943472"/>
          </a:xfrm>
          <a:custGeom>
            <a:avLst/>
            <a:gdLst>
              <a:gd name="connsiteX0" fmla="*/ 0 w 1943472"/>
              <a:gd name="connsiteY0" fmla="*/ 0 h 1943472"/>
              <a:gd name="connsiteX1" fmla="*/ 1943472 w 1943472"/>
              <a:gd name="connsiteY1" fmla="*/ 0 h 1943472"/>
              <a:gd name="connsiteX2" fmla="*/ 1943472 w 1943472"/>
              <a:gd name="connsiteY2" fmla="*/ 1943472 h 1943472"/>
              <a:gd name="connsiteX3" fmla="*/ 0 w 1943472"/>
              <a:gd name="connsiteY3" fmla="*/ 1943472 h 1943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3472" h="1943472">
                <a:moveTo>
                  <a:pt x="0" y="0"/>
                </a:moveTo>
                <a:lnTo>
                  <a:pt x="1943472" y="0"/>
                </a:lnTo>
                <a:lnTo>
                  <a:pt x="1943472" y="1943472"/>
                </a:lnTo>
                <a:lnTo>
                  <a:pt x="0" y="19434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0" y="190951"/>
            <a:ext cx="523594" cy="1003407"/>
            <a:chOff x="0" y="190951"/>
            <a:chExt cx="523594" cy="1003407"/>
          </a:xfrm>
        </p:grpSpPr>
        <p:pic>
          <p:nvPicPr>
            <p:cNvPr id="19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190951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649246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图片 1" descr="未标题-2-0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43315" y="302260"/>
            <a:ext cx="3124835" cy="7772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图片占位符 26"/>
          <p:cNvSpPr>
            <a:spLocks noGrp="1"/>
          </p:cNvSpPr>
          <p:nvPr>
            <p:ph type="pic" sz="quarter" idx="11"/>
          </p:nvPr>
        </p:nvSpPr>
        <p:spPr>
          <a:xfrm>
            <a:off x="8734120" y="1964265"/>
            <a:ext cx="2436896" cy="3759203"/>
          </a:xfrm>
          <a:custGeom>
            <a:avLst/>
            <a:gdLst>
              <a:gd name="connsiteX0" fmla="*/ 0 w 2436896"/>
              <a:gd name="connsiteY0" fmla="*/ 0 h 3759203"/>
              <a:gd name="connsiteX1" fmla="*/ 2436896 w 2436896"/>
              <a:gd name="connsiteY1" fmla="*/ 0 h 3759203"/>
              <a:gd name="connsiteX2" fmla="*/ 2436896 w 2436896"/>
              <a:gd name="connsiteY2" fmla="*/ 3759203 h 3759203"/>
              <a:gd name="connsiteX3" fmla="*/ 0 w 2436896"/>
              <a:gd name="connsiteY3" fmla="*/ 3759203 h 3759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6896" h="3759203">
                <a:moveTo>
                  <a:pt x="0" y="0"/>
                </a:moveTo>
                <a:lnTo>
                  <a:pt x="2436896" y="0"/>
                </a:lnTo>
                <a:lnTo>
                  <a:pt x="2436896" y="3759203"/>
                </a:lnTo>
                <a:lnTo>
                  <a:pt x="0" y="37592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图片占位符 24"/>
          <p:cNvSpPr>
            <a:spLocks noGrp="1"/>
          </p:cNvSpPr>
          <p:nvPr>
            <p:ph type="pic" sz="quarter" idx="10"/>
          </p:nvPr>
        </p:nvSpPr>
        <p:spPr>
          <a:xfrm>
            <a:off x="3592031" y="1964265"/>
            <a:ext cx="2436896" cy="3759203"/>
          </a:xfrm>
          <a:custGeom>
            <a:avLst/>
            <a:gdLst>
              <a:gd name="connsiteX0" fmla="*/ 0 w 2436896"/>
              <a:gd name="connsiteY0" fmla="*/ 0 h 3759203"/>
              <a:gd name="connsiteX1" fmla="*/ 2436896 w 2436896"/>
              <a:gd name="connsiteY1" fmla="*/ 0 h 3759203"/>
              <a:gd name="connsiteX2" fmla="*/ 2436896 w 2436896"/>
              <a:gd name="connsiteY2" fmla="*/ 3759203 h 3759203"/>
              <a:gd name="connsiteX3" fmla="*/ 0 w 2436896"/>
              <a:gd name="connsiteY3" fmla="*/ 3759203 h 3759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6896" h="3759203">
                <a:moveTo>
                  <a:pt x="0" y="0"/>
                </a:moveTo>
                <a:lnTo>
                  <a:pt x="2436896" y="0"/>
                </a:lnTo>
                <a:lnTo>
                  <a:pt x="2436896" y="3759203"/>
                </a:lnTo>
                <a:lnTo>
                  <a:pt x="0" y="37592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0" y="190951"/>
            <a:ext cx="523594" cy="1003407"/>
            <a:chOff x="0" y="190951"/>
            <a:chExt cx="523594" cy="1003407"/>
          </a:xfrm>
        </p:grpSpPr>
        <p:pic>
          <p:nvPicPr>
            <p:cNvPr id="29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190951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649246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图片 1" descr="未标题-2-0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43315" y="302260"/>
            <a:ext cx="3124835" cy="7772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图片占位符 27"/>
          <p:cNvSpPr>
            <a:spLocks noGrp="1"/>
          </p:cNvSpPr>
          <p:nvPr>
            <p:ph type="pic" sz="quarter" idx="18"/>
          </p:nvPr>
        </p:nvSpPr>
        <p:spPr>
          <a:xfrm>
            <a:off x="10163858" y="3445916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29" name="图片占位符 28"/>
          <p:cNvSpPr>
            <a:spLocks noGrp="1"/>
          </p:cNvSpPr>
          <p:nvPr>
            <p:ph type="pic" sz="quarter" idx="19"/>
          </p:nvPr>
        </p:nvSpPr>
        <p:spPr>
          <a:xfrm>
            <a:off x="10163859" y="1430292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30" name="图片占位符 29"/>
          <p:cNvSpPr>
            <a:spLocks noGrp="1"/>
          </p:cNvSpPr>
          <p:nvPr>
            <p:ph type="pic" sz="quarter" idx="20"/>
          </p:nvPr>
        </p:nvSpPr>
        <p:spPr>
          <a:xfrm>
            <a:off x="8143153" y="3445916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31" name="图片占位符 30"/>
          <p:cNvSpPr>
            <a:spLocks noGrp="1"/>
          </p:cNvSpPr>
          <p:nvPr>
            <p:ph type="pic" sz="quarter" idx="21"/>
          </p:nvPr>
        </p:nvSpPr>
        <p:spPr>
          <a:xfrm>
            <a:off x="8143154" y="1430292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24" name="图片占位符 23"/>
          <p:cNvSpPr>
            <a:spLocks noGrp="1"/>
          </p:cNvSpPr>
          <p:nvPr>
            <p:ph type="pic" sz="quarter" idx="14"/>
          </p:nvPr>
        </p:nvSpPr>
        <p:spPr>
          <a:xfrm>
            <a:off x="6122442" y="3445916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25" name="图片占位符 24"/>
          <p:cNvSpPr>
            <a:spLocks noGrp="1"/>
          </p:cNvSpPr>
          <p:nvPr>
            <p:ph type="pic" sz="quarter" idx="15"/>
          </p:nvPr>
        </p:nvSpPr>
        <p:spPr>
          <a:xfrm>
            <a:off x="6122443" y="1430292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26" name="图片占位符 25"/>
          <p:cNvSpPr>
            <a:spLocks noGrp="1"/>
          </p:cNvSpPr>
          <p:nvPr>
            <p:ph type="pic" sz="quarter" idx="16"/>
          </p:nvPr>
        </p:nvSpPr>
        <p:spPr>
          <a:xfrm>
            <a:off x="4101737" y="3445916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27" name="图片占位符 26"/>
          <p:cNvSpPr>
            <a:spLocks noGrp="1"/>
          </p:cNvSpPr>
          <p:nvPr>
            <p:ph type="pic" sz="quarter" idx="17"/>
          </p:nvPr>
        </p:nvSpPr>
        <p:spPr>
          <a:xfrm>
            <a:off x="4101738" y="1430292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22" name="图片占位符 21"/>
          <p:cNvSpPr>
            <a:spLocks noGrp="1"/>
          </p:cNvSpPr>
          <p:nvPr>
            <p:ph type="pic" sz="quarter" idx="12"/>
          </p:nvPr>
        </p:nvSpPr>
        <p:spPr>
          <a:xfrm>
            <a:off x="2081032" y="3445916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23" name="图片占位符 22"/>
          <p:cNvSpPr>
            <a:spLocks noGrp="1"/>
          </p:cNvSpPr>
          <p:nvPr>
            <p:ph type="pic" sz="quarter" idx="13"/>
          </p:nvPr>
        </p:nvSpPr>
        <p:spPr>
          <a:xfrm>
            <a:off x="2081033" y="1430292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21" name="图片占位符 20"/>
          <p:cNvSpPr>
            <a:spLocks noGrp="1"/>
          </p:cNvSpPr>
          <p:nvPr>
            <p:ph type="pic" sz="quarter" idx="11"/>
          </p:nvPr>
        </p:nvSpPr>
        <p:spPr>
          <a:xfrm>
            <a:off x="60327" y="3445916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sp>
        <p:nvSpPr>
          <p:cNvPr id="19" name="图片占位符 18"/>
          <p:cNvSpPr>
            <a:spLocks noGrp="1"/>
          </p:cNvSpPr>
          <p:nvPr>
            <p:ph type="pic" sz="quarter" idx="10"/>
          </p:nvPr>
        </p:nvSpPr>
        <p:spPr>
          <a:xfrm>
            <a:off x="60328" y="1430292"/>
            <a:ext cx="1967815" cy="1967815"/>
          </a:xfrm>
          <a:custGeom>
            <a:avLst/>
            <a:gdLst>
              <a:gd name="connsiteX0" fmla="*/ 0 w 1967815"/>
              <a:gd name="connsiteY0" fmla="*/ 0 h 1967815"/>
              <a:gd name="connsiteX1" fmla="*/ 1967815 w 1967815"/>
              <a:gd name="connsiteY1" fmla="*/ 0 h 1967815"/>
              <a:gd name="connsiteX2" fmla="*/ 1967815 w 1967815"/>
              <a:gd name="connsiteY2" fmla="*/ 1967815 h 1967815"/>
              <a:gd name="connsiteX3" fmla="*/ 0 w 1967815"/>
              <a:gd name="connsiteY3" fmla="*/ 1967815 h 1967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7815" h="1967815">
                <a:moveTo>
                  <a:pt x="0" y="0"/>
                </a:moveTo>
                <a:lnTo>
                  <a:pt x="1967815" y="0"/>
                </a:lnTo>
                <a:lnTo>
                  <a:pt x="1967815" y="1967815"/>
                </a:lnTo>
                <a:lnTo>
                  <a:pt x="0" y="19678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2000"/>
            </a:lvl1pPr>
          </a:lstStyle>
          <a:p>
            <a:endParaRPr lang="zh-CN" altLang="en-US"/>
          </a:p>
        </p:txBody>
      </p:sp>
      <p:grpSp>
        <p:nvGrpSpPr>
          <p:cNvPr id="32" name="组合 31"/>
          <p:cNvGrpSpPr/>
          <p:nvPr userDrawn="1"/>
        </p:nvGrpSpPr>
        <p:grpSpPr>
          <a:xfrm>
            <a:off x="0" y="190951"/>
            <a:ext cx="523594" cy="1003407"/>
            <a:chOff x="0" y="190951"/>
            <a:chExt cx="523594" cy="1003407"/>
          </a:xfrm>
        </p:grpSpPr>
        <p:pic>
          <p:nvPicPr>
            <p:cNvPr id="33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190951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3" descr="C:\Users\Jobora\Desktop\패턴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0" y="649246"/>
              <a:ext cx="523594" cy="5451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图片 1" descr="未标题-2-0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43315" y="302260"/>
            <a:ext cx="3124835" cy="77724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HK" smtClean="0"/>
              <a:t>Click to edit Master title style</a:t>
            </a:r>
            <a:endParaRPr lang="zh-HK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zh-HK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565"/>
            <a:fld id="{724D2EA9-C277-42E9-A1A6-88F315DDFC79}" type="datetimeFigureOut">
              <a:rPr lang="zh-HK" altLang="en-US" smtClean="0">
                <a:solidFill>
                  <a:srgbClr val="3C424F">
                    <a:tint val="75000"/>
                  </a:srgbClr>
                </a:solidFill>
              </a:rPr>
              <a:t>12/3/2019</a:t>
            </a:fld>
            <a:endParaRPr lang="zh-HK" altLang="en-US">
              <a:solidFill>
                <a:srgbClr val="3C424F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565"/>
            <a:endParaRPr lang="zh-HK" altLang="en-US">
              <a:solidFill>
                <a:srgbClr val="3C424F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565"/>
            <a:fld id="{ECB3160F-B10F-49AC-A719-632CE8EACAF2}" type="slidenum">
              <a:rPr lang="zh-HK" altLang="en-US" smtClean="0">
                <a:solidFill>
                  <a:srgbClr val="3C424F">
                    <a:tint val="75000"/>
                  </a:srgbClr>
                </a:solidFill>
              </a:rPr>
              <a:t>‹#›</a:t>
            </a:fld>
            <a:endParaRPr lang="zh-HK" altLang="en-US" dirty="0">
              <a:solidFill>
                <a:srgbClr val="3C424F">
                  <a:tint val="75000"/>
                </a:srgb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K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635372" y="2503052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转正答辩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TextBox 23"/>
          <p:cNvSpPr txBox="1"/>
          <p:nvPr/>
        </p:nvSpPr>
        <p:spPr>
          <a:xfrm>
            <a:off x="5356825" y="3726462"/>
            <a:ext cx="2659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纪</a:t>
            </a:r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俊林</a:t>
            </a:r>
            <a:endParaRPr lang="zh-CN" altLang="en-US" sz="2400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759982" y="3030670"/>
            <a:ext cx="10972800" cy="708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endParaRPr lang="en-US" altLang="zh-HK" sz="1335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algn="l" defTabSz="1218565"/>
            <a:endParaRPr lang="en-US" altLang="zh-HK" sz="1335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algn="ctr" defTabSz="1218565"/>
            <a:endParaRPr lang="en-US" altLang="zh-HK" sz="1335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11544795" y="0"/>
            <a:ext cx="647205" cy="660400"/>
            <a:chOff x="8286750" y="0"/>
            <a:chExt cx="485404" cy="495300"/>
          </a:xfrm>
          <a:solidFill>
            <a:schemeClr val="accent1"/>
          </a:solidFill>
        </p:grpSpPr>
        <p:sp>
          <p:nvSpPr>
            <p:cNvPr id="29" name="Rectangle 28"/>
            <p:cNvSpPr/>
            <p:nvPr/>
          </p:nvSpPr>
          <p:spPr>
            <a:xfrm>
              <a:off x="8286750" y="0"/>
              <a:ext cx="48540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HK" altLang="en-US" sz="240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427740" y="124539"/>
              <a:ext cx="203422" cy="22309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 defTabSz="1218565"/>
              <a:r>
                <a:rPr lang="en-US" altLang="zh-HK" sz="1335" dirty="0" smtClean="0">
                  <a:solidFill>
                    <a:srgbClr val="F4F4F4"/>
                  </a:solidFill>
                  <a:cs typeface="+mn-ea"/>
                  <a:sym typeface="+mn-lt"/>
                </a:rPr>
                <a:t>8</a:t>
              </a:r>
              <a:endParaRPr lang="zh-HK" altLang="en-US" sz="1335" dirty="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矩形 25"/>
          <p:cNvSpPr/>
          <p:nvPr/>
        </p:nvSpPr>
        <p:spPr>
          <a:xfrm>
            <a:off x="609600" y="402392"/>
            <a:ext cx="1826141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b="1" dirty="0" smtClean="0">
                <a:solidFill>
                  <a:schemeClr val="accent1"/>
                </a:solidFill>
                <a:cs typeface="+mn-ea"/>
                <a:sym typeface="+mn-lt"/>
              </a:rPr>
              <a:t>工作感悟</a:t>
            </a:r>
            <a:endParaRPr lang="zh-CN" altLang="en-US" sz="3200" dirty="0"/>
          </a:p>
          <a:p>
            <a:endParaRPr lang="zh-CN" altLang="en-US" sz="3200" dirty="0"/>
          </a:p>
        </p:txBody>
      </p:sp>
      <p:sp>
        <p:nvSpPr>
          <p:cNvPr id="7" name="矩形 6"/>
          <p:cNvSpPr/>
          <p:nvPr/>
        </p:nvSpPr>
        <p:spPr>
          <a:xfrm>
            <a:off x="1097005" y="1908940"/>
            <a:ext cx="9675379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1218565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过于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关注技术点；前期一个人开发时，过于追求更好的解决方案，而忽略了</a:t>
            </a:r>
            <a:r>
              <a:rPr lang="en-US" altLang="zh-CN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OA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项目进度。</a:t>
            </a:r>
          </a:p>
          <a:p>
            <a:pPr marL="342900" indent="-342900" defTabSz="1218565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在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实际的业务需要方面，要不断积累经验，加强沟通。</a:t>
            </a:r>
            <a:endParaRPr lang="en-US" altLang="zh-CN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342900" indent="-342900" defTabSz="1218565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当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有了小团队时，没能发挥团队力量，开发效率，软件质量不增反降。作为项目直接参与直接负责人，没能评估好团队存在的不足之处。</a:t>
            </a:r>
          </a:p>
          <a:p>
            <a:pPr marL="342900" indent="-342900" defTabSz="1218565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OA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完成后没有考虑部署情况，在编写代码过程中要保证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质量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以及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后期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的扩展性。</a:t>
            </a:r>
            <a:endParaRPr lang="en-US" altLang="zh-CN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342900" indent="-342900" defTabSz="1218565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前端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代码业务逻辑方面没有加强把关；没有真正考虑到前端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人员的真实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情况。</a:t>
            </a:r>
            <a:endParaRPr lang="en-US" altLang="zh-CN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342900" indent="-342900" defTabSz="1218565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测试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环境很重要，自己应该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系统性的测试。</a:t>
            </a:r>
            <a:endParaRPr lang="en-US" altLang="zh-CN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342900" indent="-342900" defTabSz="1218565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对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上线没有足够重视，尽管是公司内部使用，也要当成是正式产品。</a:t>
            </a:r>
            <a:endParaRPr lang="en-US" altLang="zh-CN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342900" indent="-342900" defTabSz="1218565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作为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团队直接负责人，要学会分配任务，把控进度，让团队成员参与其中。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1031212" y="1436814"/>
            <a:ext cx="10972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角色改变</a:t>
            </a:r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algn="l" defTabSz="1218565"/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algn="l" defTabSz="1218565"/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   从一个纯编程的角色，转换为一个项目的直接负责人；从无到有，参与项目的设计，规划，以及后期的代码实现。非常感谢公司领导的信任，因为自己的经验不够，开发过程中肯定存在很多不足之处。</a:t>
            </a:r>
            <a:endParaRPr lang="en-US" altLang="zh-CN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11544795" y="0"/>
            <a:ext cx="647205" cy="660400"/>
            <a:chOff x="8286750" y="0"/>
            <a:chExt cx="485404" cy="495300"/>
          </a:xfrm>
          <a:solidFill>
            <a:schemeClr val="accent1"/>
          </a:solidFill>
        </p:grpSpPr>
        <p:sp>
          <p:nvSpPr>
            <p:cNvPr id="29" name="Rectangle 28"/>
            <p:cNvSpPr/>
            <p:nvPr/>
          </p:nvSpPr>
          <p:spPr>
            <a:xfrm>
              <a:off x="8286750" y="0"/>
              <a:ext cx="48540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HK" altLang="en-US" sz="240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427742" y="124539"/>
              <a:ext cx="203421" cy="22333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 defTabSz="1218565"/>
              <a:r>
                <a:rPr lang="en-US" altLang="zh-HK" sz="1335" dirty="0">
                  <a:solidFill>
                    <a:srgbClr val="F4F4F4"/>
                  </a:solidFill>
                  <a:cs typeface="+mn-ea"/>
                  <a:sym typeface="+mn-lt"/>
                </a:rPr>
                <a:t>9</a:t>
              </a:r>
              <a:endParaRPr lang="zh-HK" altLang="en-US" sz="1335" dirty="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矩形 25"/>
          <p:cNvSpPr/>
          <p:nvPr/>
        </p:nvSpPr>
        <p:spPr>
          <a:xfrm>
            <a:off x="609600" y="402392"/>
            <a:ext cx="2646878" cy="6785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chemeClr val="accent1"/>
                </a:solidFill>
                <a:cs typeface="+mn-ea"/>
                <a:sym typeface="+mn-lt"/>
              </a:rPr>
              <a:t>成长和改进</a:t>
            </a:r>
            <a:r>
              <a:rPr lang="zh-CN" altLang="en-US" sz="3200" b="1" dirty="0" smtClean="0">
                <a:solidFill>
                  <a:schemeClr val="accent1"/>
                </a:solidFill>
                <a:cs typeface="+mn-ea"/>
                <a:sym typeface="+mn-lt"/>
              </a:rPr>
              <a:t>点</a:t>
            </a:r>
            <a:endParaRPr lang="en-US" altLang="zh-CN" sz="3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31211" y="3177712"/>
            <a:ext cx="1051358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565"/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针对性学习</a:t>
            </a:r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defTabSz="1218565"/>
            <a:endParaRPr lang="en-US" altLang="zh-CN" sz="2400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defTabSz="1218565"/>
            <a:r>
              <a:rPr lang="en-US" altLang="zh-HK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  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在开发过程中不断巩固了</a:t>
            </a:r>
            <a:r>
              <a:rPr lang="en-US" altLang="zh-CN" dirty="0" err="1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springboot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相关知识点，提高了代码设计能力，和代码质量；同时也学习了</a:t>
            </a:r>
            <a:r>
              <a:rPr lang="en-US" altLang="zh-CN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LDAP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，</a:t>
            </a:r>
            <a:r>
              <a:rPr lang="en-US" altLang="zh-CN" dirty="0" err="1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Flowable,vue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等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技术。</a:t>
            </a:r>
            <a:endParaRPr lang="en-US" altLang="zh-HK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31211" y="4720516"/>
            <a:ext cx="1051358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565"/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改进点</a:t>
            </a:r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defTabSz="1218565"/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514350" indent="-514350" defTabSz="1218565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任务职责分工明确，提高团队的开发效率；</a:t>
            </a:r>
            <a:endParaRPr lang="en-US" altLang="zh-CN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514350" indent="-514350" defTabSz="1218565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要把控好代码质量，把握好开发进度；</a:t>
            </a:r>
            <a:endParaRPr lang="en-US" altLang="zh-CN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514350" indent="-514350" defTabSz="1218565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重视测试环境，尤其前端页面，以及页面逻辑，团队成员经验不足，应该想办法加强；</a:t>
            </a:r>
            <a:endParaRPr lang="en-US" altLang="zh-CN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514350" indent="-514350" defTabSz="1218565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要学会记录总结，减少无用功。</a:t>
            </a:r>
            <a:endParaRPr lang="en-US" altLang="zh-CN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9345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1522670" y="2291634"/>
            <a:ext cx="10972800" cy="3319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当前工作规划</a:t>
            </a:r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algn="l" defTabSz="1218565"/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342900" indent="-34290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OA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系统要系统性的测试一下；前端页面还存在问题需要及时解决。</a:t>
            </a:r>
            <a:endParaRPr lang="en-US" altLang="zh-CN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342900" indent="-34290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编写订单系统的</a:t>
            </a:r>
            <a:r>
              <a:rPr lang="en-US" altLang="zh-CN" dirty="0" err="1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api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接口设计文档；</a:t>
            </a:r>
            <a:endParaRPr lang="en-US" altLang="zh-CN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342900" indent="-34290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及时沟通不断完善订单业务流程。</a:t>
            </a:r>
            <a:endParaRPr lang="en-US" altLang="zh-CN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342900" indent="-34290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和前端及时沟通设计出页面；</a:t>
            </a:r>
            <a:endParaRPr lang="en-US" altLang="zh-CN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342900" indent="-34290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HK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4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月</a:t>
            </a:r>
            <a:r>
              <a:rPr lang="en-US" altLang="zh-CN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6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号前，能运行完整的测试版本。</a:t>
            </a:r>
            <a:endParaRPr lang="en-US" altLang="zh-HK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algn="l" defTabSz="1218565"/>
            <a:endParaRPr lang="en-US" altLang="zh-HK" sz="1335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algn="ctr" defTabSz="1218565"/>
            <a:endParaRPr lang="en-US" altLang="zh-HK" sz="1335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11544795" y="0"/>
            <a:ext cx="647205" cy="660400"/>
            <a:chOff x="8286750" y="0"/>
            <a:chExt cx="485404" cy="495300"/>
          </a:xfrm>
          <a:solidFill>
            <a:schemeClr val="accent1"/>
          </a:solidFill>
        </p:grpSpPr>
        <p:sp>
          <p:nvSpPr>
            <p:cNvPr id="29" name="Rectangle 28"/>
            <p:cNvSpPr/>
            <p:nvPr/>
          </p:nvSpPr>
          <p:spPr>
            <a:xfrm>
              <a:off x="8286750" y="0"/>
              <a:ext cx="48540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HK" altLang="en-US" sz="240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395280" y="124539"/>
              <a:ext cx="268343" cy="22333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 defTabSz="1218565"/>
              <a:r>
                <a:rPr lang="en-US" altLang="zh-HK" sz="1335" dirty="0" smtClean="0">
                  <a:solidFill>
                    <a:srgbClr val="F4F4F4"/>
                  </a:solidFill>
                  <a:cs typeface="+mn-ea"/>
                  <a:sym typeface="+mn-lt"/>
                </a:rPr>
                <a:t>10</a:t>
              </a:r>
              <a:endParaRPr lang="zh-HK" altLang="en-US" sz="1335" dirty="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矩形 25"/>
          <p:cNvSpPr/>
          <p:nvPr/>
        </p:nvSpPr>
        <p:spPr>
          <a:xfrm>
            <a:off x="609600" y="402392"/>
            <a:ext cx="1826141" cy="6785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chemeClr val="accent1"/>
                </a:solidFill>
                <a:cs typeface="+mn-ea"/>
                <a:sym typeface="+mn-lt"/>
              </a:rPr>
              <a:t>工作规划</a:t>
            </a:r>
            <a:endParaRPr lang="en-US" altLang="zh-CN" sz="3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273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558010" y="3049761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600" b="1" dirty="0" smtClean="0">
                <a:cs typeface="+mn-ea"/>
                <a:sym typeface="+mn-lt"/>
              </a:rPr>
              <a:t>感谢大家的指导！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99" r="29873"/>
          <a:stretch>
            <a:fillRect/>
          </a:stretch>
        </p:blipFill>
        <p:spPr>
          <a:xfrm flipH="1">
            <a:off x="415288" y="20319"/>
            <a:ext cx="5589081" cy="607315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87" r="25569"/>
          <a:stretch>
            <a:fillRect/>
          </a:stretch>
        </p:blipFill>
        <p:spPr>
          <a:xfrm flipH="1">
            <a:off x="327659" y="-86996"/>
            <a:ext cx="5450949" cy="591093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2193465" y="2478587"/>
            <a:ext cx="2703680" cy="1227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b="1" dirty="0" smtClean="0">
                <a:cs typeface="+mn-ea"/>
                <a:sym typeface="+mn-lt"/>
              </a:rPr>
              <a:t>目录</a:t>
            </a:r>
            <a:endParaRPr lang="en-US" altLang="zh-CN" sz="3600" b="1" dirty="0" smtClean="0">
              <a:cs typeface="+mn-ea"/>
              <a:sym typeface="+mn-lt"/>
            </a:endParaRPr>
          </a:p>
          <a:p>
            <a:pPr algn="ctr"/>
            <a:r>
              <a:rPr lang="en-US" altLang="zh-CN" sz="3600" b="1" dirty="0" smtClean="0">
                <a:solidFill>
                  <a:schemeClr val="accent1"/>
                </a:solidFill>
                <a:cs typeface="+mn-ea"/>
                <a:sym typeface="+mn-lt"/>
              </a:rPr>
              <a:t>CONTENT</a:t>
            </a:r>
          </a:p>
        </p:txBody>
      </p:sp>
      <p:grpSp>
        <p:nvGrpSpPr>
          <p:cNvPr id="38" name="组合 37"/>
          <p:cNvGrpSpPr/>
          <p:nvPr/>
        </p:nvGrpSpPr>
        <p:grpSpPr>
          <a:xfrm>
            <a:off x="6196422" y="1469045"/>
            <a:ext cx="1043404" cy="707886"/>
            <a:chOff x="6196422" y="2011039"/>
            <a:chExt cx="1043404" cy="707886"/>
          </a:xfrm>
        </p:grpSpPr>
        <p:sp>
          <p:nvSpPr>
            <p:cNvPr id="39" name="文本框 38"/>
            <p:cNvSpPr txBox="1"/>
            <p:nvPr/>
          </p:nvSpPr>
          <p:spPr>
            <a:xfrm>
              <a:off x="6196422" y="2011039"/>
              <a:ext cx="10434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4F545B"/>
                  </a:solidFill>
                  <a:cs typeface="+mn-ea"/>
                  <a:sym typeface="+mn-lt"/>
                </a:rPr>
                <a:t>01</a:t>
              </a:r>
              <a:endParaRPr lang="zh-CN" altLang="en-US" sz="4000" b="1" dirty="0">
                <a:solidFill>
                  <a:srgbClr val="4F545B"/>
                </a:solidFill>
                <a:cs typeface="+mn-ea"/>
                <a:sym typeface="+mn-lt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7156267" y="2093838"/>
              <a:ext cx="36000" cy="540000"/>
            </a:xfrm>
            <a:prstGeom prst="rect">
              <a:avLst/>
            </a:prstGeom>
            <a:solidFill>
              <a:srgbClr val="4F5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cs typeface="+mn-ea"/>
                <a:sym typeface="+mn-lt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6196422" y="2589448"/>
            <a:ext cx="1043404" cy="707886"/>
            <a:chOff x="6196422" y="3131442"/>
            <a:chExt cx="1043404" cy="707886"/>
          </a:xfrm>
        </p:grpSpPr>
        <p:sp>
          <p:nvSpPr>
            <p:cNvPr id="43" name="文本框 42"/>
            <p:cNvSpPr txBox="1"/>
            <p:nvPr/>
          </p:nvSpPr>
          <p:spPr>
            <a:xfrm>
              <a:off x="6196422" y="3131442"/>
              <a:ext cx="10434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4F545B"/>
                  </a:solidFill>
                  <a:cs typeface="+mn-ea"/>
                  <a:sym typeface="+mn-lt"/>
                </a:rPr>
                <a:t>02</a:t>
              </a:r>
              <a:endParaRPr lang="zh-CN" altLang="en-US" sz="4000" b="1" dirty="0">
                <a:solidFill>
                  <a:srgbClr val="4F545B"/>
                </a:solidFill>
                <a:cs typeface="+mn-ea"/>
                <a:sym typeface="+mn-lt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7156267" y="3214241"/>
              <a:ext cx="36000" cy="540000"/>
            </a:xfrm>
            <a:prstGeom prst="rect">
              <a:avLst/>
            </a:prstGeom>
            <a:solidFill>
              <a:srgbClr val="4F5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cs typeface="+mn-ea"/>
                <a:sym typeface="+mn-lt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196422" y="3573971"/>
            <a:ext cx="1043404" cy="707886"/>
            <a:chOff x="6196422" y="4115965"/>
            <a:chExt cx="1043404" cy="707886"/>
          </a:xfrm>
        </p:grpSpPr>
        <p:sp>
          <p:nvSpPr>
            <p:cNvPr id="47" name="文本框 46"/>
            <p:cNvSpPr txBox="1"/>
            <p:nvPr/>
          </p:nvSpPr>
          <p:spPr>
            <a:xfrm>
              <a:off x="6196422" y="4115965"/>
              <a:ext cx="10434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4F545B"/>
                  </a:solidFill>
                  <a:cs typeface="+mn-ea"/>
                  <a:sym typeface="+mn-lt"/>
                </a:rPr>
                <a:t>03</a:t>
              </a:r>
              <a:endParaRPr lang="zh-CN" altLang="en-US" sz="4000" b="1" dirty="0">
                <a:solidFill>
                  <a:srgbClr val="4F545B"/>
                </a:solidFill>
                <a:cs typeface="+mn-ea"/>
                <a:sym typeface="+mn-lt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7156267" y="4198764"/>
              <a:ext cx="36000" cy="540000"/>
            </a:xfrm>
            <a:prstGeom prst="rect">
              <a:avLst/>
            </a:prstGeom>
            <a:solidFill>
              <a:srgbClr val="4F5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cs typeface="+mn-ea"/>
                <a:sym typeface="+mn-lt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6196422" y="4694374"/>
            <a:ext cx="1043404" cy="707886"/>
            <a:chOff x="6196422" y="5236368"/>
            <a:chExt cx="1043404" cy="707886"/>
          </a:xfrm>
        </p:grpSpPr>
        <p:sp>
          <p:nvSpPr>
            <p:cNvPr id="51" name="文本框 50"/>
            <p:cNvSpPr txBox="1"/>
            <p:nvPr/>
          </p:nvSpPr>
          <p:spPr>
            <a:xfrm>
              <a:off x="6196422" y="5236368"/>
              <a:ext cx="10434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4F545B"/>
                  </a:solidFill>
                  <a:cs typeface="+mn-ea"/>
                  <a:sym typeface="+mn-lt"/>
                </a:rPr>
                <a:t>04</a:t>
              </a:r>
              <a:endParaRPr lang="zh-CN" altLang="en-US" sz="4000" b="1" dirty="0">
                <a:solidFill>
                  <a:srgbClr val="4F545B"/>
                </a:solidFill>
                <a:cs typeface="+mn-ea"/>
                <a:sym typeface="+mn-lt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7156267" y="5319167"/>
              <a:ext cx="36000" cy="540000"/>
            </a:xfrm>
            <a:prstGeom prst="rect">
              <a:avLst/>
            </a:prstGeom>
            <a:solidFill>
              <a:srgbClr val="4F5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cs typeface="+mn-ea"/>
                <a:sym typeface="+mn-lt"/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7295515" y="1551305"/>
            <a:ext cx="394589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/>
                </a:solidFill>
                <a:cs typeface="+mn-ea"/>
                <a:sym typeface="+mn-lt"/>
              </a:rPr>
              <a:t>主要工作</a:t>
            </a:r>
            <a:endParaRPr lang="en-US" altLang="zh-CN" sz="20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7295515" y="2671445"/>
            <a:ext cx="394589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/>
                </a:solidFill>
                <a:cs typeface="+mn-ea"/>
                <a:sym typeface="+mn-lt"/>
              </a:rPr>
              <a:t>工作感悟</a:t>
            </a:r>
            <a:endParaRPr lang="en-US" altLang="zh-CN" sz="20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295515" y="3656965"/>
            <a:ext cx="394589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/>
                </a:solidFill>
                <a:cs typeface="+mn-ea"/>
                <a:sym typeface="+mn-lt"/>
              </a:rPr>
              <a:t>成长和改进点</a:t>
            </a:r>
            <a:endParaRPr lang="en-US" altLang="zh-CN" sz="20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7295515" y="4777105"/>
            <a:ext cx="3945890" cy="458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 smtClean="0">
                <a:solidFill>
                  <a:schemeClr val="accent1"/>
                </a:solidFill>
                <a:cs typeface="+mn-ea"/>
                <a:sym typeface="+mn-lt"/>
              </a:rPr>
              <a:t>工作规划</a:t>
            </a:r>
            <a:endParaRPr lang="en-US" altLang="zh-CN" sz="20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pic>
        <p:nvPicPr>
          <p:cNvPr id="5" name="图片 4" descr="17-05 [转换]-0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1445" y="3705860"/>
            <a:ext cx="1748155" cy="522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47855" y="311919"/>
            <a:ext cx="3945690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cs typeface="+mn-ea"/>
                <a:sym typeface="+mn-lt"/>
              </a:rPr>
              <a:t>主要工作</a:t>
            </a:r>
            <a:endParaRPr lang="en-US" altLang="zh-CN" sz="3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586204" y="5569989"/>
            <a:ext cx="70379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权限设计：不同用户的操作权限不同，可以查看的信息不同。</a:t>
            </a:r>
          </a:p>
          <a:p>
            <a:pPr marL="285750" indent="-285750" algn="l" defTabSz="1218565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采用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拦截器，过滤器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实现鉴权及接口权限。</a:t>
            </a:r>
            <a:endParaRPr lang="zh-CN" altLang="en-US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285750" indent="-285750" algn="l" defTabSz="1218565">
              <a:buFont typeface="Arial" panose="020B0604020202020204" pitchFamily="34" charset="0"/>
              <a:buChar char="•"/>
            </a:pPr>
            <a:r>
              <a:rPr lang="en-US" altLang="zh-HK" dirty="0" err="1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采用</a:t>
            </a:r>
            <a:r>
              <a:rPr lang="en-US" altLang="zh-HK" dirty="0" err="1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aop切面实现字段控制</a:t>
            </a:r>
            <a:r>
              <a:rPr lang="en-US" altLang="zh-HK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。</a:t>
            </a:r>
          </a:p>
          <a:p>
            <a:pPr marL="285750" indent="-285750" algn="l" defTabSz="1218565">
              <a:buFont typeface="Arial" panose="020B0604020202020204" pitchFamily="34" charset="0"/>
              <a:buChar char="•"/>
            </a:pPr>
            <a:r>
              <a:rPr lang="en-US" altLang="zh-HK" dirty="0" err="1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后期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采用直接查询</a:t>
            </a:r>
            <a:r>
              <a:rPr lang="en-US" altLang="zh-HK" dirty="0" err="1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返回有权限访问的数据</a:t>
            </a:r>
            <a:r>
              <a:rPr lang="en-US" altLang="zh-HK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。</a:t>
            </a:r>
            <a:endParaRPr lang="en-US" altLang="zh-HK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8" name="TextBox 23"/>
          <p:cNvSpPr txBox="1"/>
          <p:nvPr/>
        </p:nvSpPr>
        <p:spPr>
          <a:xfrm>
            <a:off x="5845339" y="582429"/>
            <a:ext cx="168711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r>
              <a:rPr lang="zh-CN" altLang="en-US" sz="2400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权限设计</a:t>
            </a:r>
          </a:p>
        </p:txBody>
      </p:sp>
      <p:pic>
        <p:nvPicPr>
          <p:cNvPr id="1026" name="Picture 2" descr="C:\Users\j100057\Documents\youdu\14886714-100097-j100057\image\temp\{ae610a38-1fc9-475e-b4cf-dff49ac22464}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5280" y="1331794"/>
            <a:ext cx="5887233" cy="3949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27"/>
          <p:cNvGrpSpPr/>
          <p:nvPr/>
        </p:nvGrpSpPr>
        <p:grpSpPr>
          <a:xfrm>
            <a:off x="11544795" y="0"/>
            <a:ext cx="647205" cy="660400"/>
            <a:chOff x="8286750" y="0"/>
            <a:chExt cx="485404" cy="495300"/>
          </a:xfrm>
          <a:solidFill>
            <a:schemeClr val="accent1"/>
          </a:solidFill>
        </p:grpSpPr>
        <p:sp>
          <p:nvSpPr>
            <p:cNvPr id="11" name="Rectangle 28"/>
            <p:cNvSpPr/>
            <p:nvPr/>
          </p:nvSpPr>
          <p:spPr>
            <a:xfrm>
              <a:off x="8286750" y="0"/>
              <a:ext cx="48540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HK" altLang="en-US" sz="240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  <p:sp>
          <p:nvSpPr>
            <p:cNvPr id="12" name="TextBox 29"/>
            <p:cNvSpPr txBox="1"/>
            <p:nvPr/>
          </p:nvSpPr>
          <p:spPr>
            <a:xfrm>
              <a:off x="8427740" y="124539"/>
              <a:ext cx="203422" cy="22309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 defTabSz="1218565"/>
              <a:r>
                <a:rPr lang="en-US" altLang="zh-HK" sz="1335" dirty="0" smtClean="0">
                  <a:solidFill>
                    <a:srgbClr val="F4F4F4"/>
                  </a:solidFill>
                  <a:cs typeface="+mn-ea"/>
                  <a:sym typeface="+mn-lt"/>
                </a:rPr>
                <a:t>1</a:t>
              </a:r>
              <a:endParaRPr lang="zh-HK" altLang="en-US" sz="1335" dirty="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47855" y="311919"/>
            <a:ext cx="3945690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cs typeface="+mn-ea"/>
                <a:sym typeface="+mn-lt"/>
              </a:rPr>
              <a:t>主要工作</a:t>
            </a:r>
            <a:endParaRPr lang="en-US" altLang="zh-CN" sz="3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" name="TextBox 23"/>
          <p:cNvSpPr txBox="1"/>
          <p:nvPr/>
        </p:nvSpPr>
        <p:spPr>
          <a:xfrm>
            <a:off x="3447025" y="4583752"/>
            <a:ext cx="667400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r>
              <a:rPr lang="en-US" altLang="zh-CN" sz="2400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REST</a:t>
            </a:r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架构实现</a:t>
            </a:r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algn="l" defTabSz="1218565"/>
            <a:endParaRPr lang="zh-CN" altLang="en-US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285750" indent="-285750" algn="l" defTabSz="1218565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统一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响应结构；</a:t>
            </a:r>
          </a:p>
          <a:p>
            <a:pPr marL="285750" indent="-285750" algn="l" defTabSz="1218565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前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后台数据转换；</a:t>
            </a:r>
          </a:p>
          <a:p>
            <a:pPr marL="285750" indent="-285750" algn="l" defTabSz="1218565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异常处理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；</a:t>
            </a:r>
          </a:p>
          <a:p>
            <a:pPr marL="285750" indent="-285750" algn="l" defTabSz="1218565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安全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机制，采用</a:t>
            </a:r>
            <a:r>
              <a:rPr lang="en-US" altLang="zh-CN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token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机制，利用</a:t>
            </a:r>
            <a:r>
              <a:rPr lang="en-US" altLang="zh-CN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JWT,redis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实现用户验证，鉴权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。</a:t>
            </a:r>
            <a:endParaRPr lang="zh-CN" altLang="en-US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7" name="TextBox 23"/>
          <p:cNvSpPr txBox="1"/>
          <p:nvPr/>
        </p:nvSpPr>
        <p:spPr>
          <a:xfrm>
            <a:off x="5044405" y="582429"/>
            <a:ext cx="255889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r>
              <a:rPr lang="zh-CN" altLang="en-US" sz="2400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前后端分离设计</a:t>
            </a:r>
          </a:p>
        </p:txBody>
      </p:sp>
      <p:pic>
        <p:nvPicPr>
          <p:cNvPr id="8" name="Picture 1" descr="C:\Users\j100057\Documents\youdu\14886714-100097-j100057\image\temp\{abd7264e-c7a8-4248-a51f-da7aae7fccf2}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138" y="2104280"/>
            <a:ext cx="3781425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27"/>
          <p:cNvGrpSpPr/>
          <p:nvPr/>
        </p:nvGrpSpPr>
        <p:grpSpPr>
          <a:xfrm>
            <a:off x="11544795" y="0"/>
            <a:ext cx="647205" cy="660400"/>
            <a:chOff x="8286750" y="0"/>
            <a:chExt cx="485404" cy="495300"/>
          </a:xfrm>
          <a:solidFill>
            <a:schemeClr val="accent1"/>
          </a:solidFill>
        </p:grpSpPr>
        <p:sp>
          <p:nvSpPr>
            <p:cNvPr id="11" name="Rectangle 28"/>
            <p:cNvSpPr/>
            <p:nvPr/>
          </p:nvSpPr>
          <p:spPr>
            <a:xfrm>
              <a:off x="8286750" y="0"/>
              <a:ext cx="48540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HK" altLang="en-US" sz="240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  <p:sp>
          <p:nvSpPr>
            <p:cNvPr id="12" name="TextBox 29"/>
            <p:cNvSpPr txBox="1"/>
            <p:nvPr/>
          </p:nvSpPr>
          <p:spPr>
            <a:xfrm>
              <a:off x="8427740" y="124539"/>
              <a:ext cx="203422" cy="22309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 defTabSz="1218565"/>
              <a:r>
                <a:rPr lang="en-US" altLang="zh-HK" sz="1335" dirty="0" smtClean="0">
                  <a:solidFill>
                    <a:srgbClr val="F4F4F4"/>
                  </a:solidFill>
                  <a:cs typeface="+mn-ea"/>
                  <a:sym typeface="+mn-lt"/>
                </a:rPr>
                <a:t>2</a:t>
              </a:r>
              <a:endParaRPr lang="zh-HK" altLang="en-US" sz="1335" dirty="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0396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47855" y="311919"/>
            <a:ext cx="1819148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cs typeface="+mn-ea"/>
                <a:sym typeface="+mn-lt"/>
              </a:rPr>
              <a:t>主要工作</a:t>
            </a:r>
            <a:endParaRPr lang="en-US" altLang="zh-CN" sz="3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0" name="TextBox 23"/>
          <p:cNvSpPr txBox="1"/>
          <p:nvPr/>
        </p:nvSpPr>
        <p:spPr>
          <a:xfrm>
            <a:off x="4863469" y="582429"/>
            <a:ext cx="38411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r>
              <a:rPr lang="zh-CN" altLang="en-US" sz="2400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安全机制：用户认证</a:t>
            </a:r>
          </a:p>
        </p:txBody>
      </p:sp>
      <p:sp>
        <p:nvSpPr>
          <p:cNvPr id="11" name="TextBox 23"/>
          <p:cNvSpPr txBox="1"/>
          <p:nvPr/>
        </p:nvSpPr>
        <p:spPr>
          <a:xfrm>
            <a:off x="4293545" y="4994556"/>
            <a:ext cx="511350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任务</a:t>
            </a:r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285750" indent="-28575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学习</a:t>
            </a:r>
            <a:r>
              <a:rPr lang="en-US" altLang="zh-CN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LDAP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。</a:t>
            </a:r>
            <a:endParaRPr lang="en-US" altLang="zh-CN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285750" indent="-28575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访问</a:t>
            </a:r>
            <a:r>
              <a:rPr lang="en-US" altLang="zh-CN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AD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服务，实现用户认证。</a:t>
            </a:r>
            <a:endParaRPr lang="en-US" altLang="zh-CN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</p:txBody>
      </p:sp>
      <p:pic>
        <p:nvPicPr>
          <p:cNvPr id="3074" name="Picture 2" descr="C:\Users\j100057\Documents\youdu\14886714-100097-j100057\image\temp\{c55833b4-9eee-4be8-bf7b-4984be34a505}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9438" y="1565754"/>
            <a:ext cx="4829175" cy="324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27"/>
          <p:cNvGrpSpPr/>
          <p:nvPr/>
        </p:nvGrpSpPr>
        <p:grpSpPr>
          <a:xfrm>
            <a:off x="11544795" y="0"/>
            <a:ext cx="647205" cy="660400"/>
            <a:chOff x="8286750" y="0"/>
            <a:chExt cx="485404" cy="495300"/>
          </a:xfrm>
          <a:solidFill>
            <a:schemeClr val="accent1"/>
          </a:solidFill>
        </p:grpSpPr>
        <p:sp>
          <p:nvSpPr>
            <p:cNvPr id="13" name="Rectangle 28"/>
            <p:cNvSpPr/>
            <p:nvPr/>
          </p:nvSpPr>
          <p:spPr>
            <a:xfrm>
              <a:off x="8286750" y="0"/>
              <a:ext cx="48540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HK" altLang="en-US" sz="240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  <p:sp>
          <p:nvSpPr>
            <p:cNvPr id="14" name="TextBox 29"/>
            <p:cNvSpPr txBox="1"/>
            <p:nvPr/>
          </p:nvSpPr>
          <p:spPr>
            <a:xfrm>
              <a:off x="8427740" y="124539"/>
              <a:ext cx="203422" cy="22309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 defTabSz="1218565"/>
              <a:r>
                <a:rPr lang="en-US" altLang="zh-HK" sz="1335" dirty="0" smtClean="0">
                  <a:solidFill>
                    <a:srgbClr val="F4F4F4"/>
                  </a:solidFill>
                  <a:cs typeface="+mn-ea"/>
                  <a:sym typeface="+mn-lt"/>
                </a:rPr>
                <a:t>3</a:t>
              </a:r>
              <a:endParaRPr lang="zh-HK" altLang="en-US" sz="1335" dirty="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08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/>
          <p:cNvSpPr txBox="1"/>
          <p:nvPr/>
        </p:nvSpPr>
        <p:spPr>
          <a:xfrm>
            <a:off x="5088560" y="207448"/>
            <a:ext cx="19761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r>
              <a:rPr lang="en-US" altLang="zh-CN" sz="2400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API</a:t>
            </a:r>
            <a:r>
              <a:rPr lang="zh-CN" altLang="en-US" sz="2400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接口文档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85225" y="72194"/>
            <a:ext cx="1819148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cs typeface="+mn-ea"/>
                <a:sym typeface="+mn-lt"/>
              </a:rPr>
              <a:t>主要工作</a:t>
            </a:r>
            <a:endParaRPr lang="en-US" altLang="zh-CN" sz="3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" name="TextBox 23"/>
          <p:cNvSpPr txBox="1"/>
          <p:nvPr/>
        </p:nvSpPr>
        <p:spPr>
          <a:xfrm>
            <a:off x="3565882" y="4843701"/>
            <a:ext cx="6793143" cy="129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学习</a:t>
            </a:r>
            <a:r>
              <a:rPr lang="en-US" altLang="zh-CN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swagger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生成接口文档；</a:t>
            </a:r>
          </a:p>
          <a:p>
            <a:pPr marL="285750" indent="-28575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api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接口文档在前后端开发过程中至关重要，尤其是版本管理。尝试如何实现</a:t>
            </a:r>
            <a:r>
              <a:rPr lang="en-US" altLang="zh-CN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api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文档服务。</a:t>
            </a:r>
          </a:p>
        </p:txBody>
      </p:sp>
      <p:pic>
        <p:nvPicPr>
          <p:cNvPr id="5122" name="Picture 2" descr="https://images2018.cnblogs.com/blog/313471/201804/313471-20180426220437096-202203749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8911" y="1556468"/>
            <a:ext cx="5990886" cy="2998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27"/>
          <p:cNvGrpSpPr/>
          <p:nvPr/>
        </p:nvGrpSpPr>
        <p:grpSpPr>
          <a:xfrm>
            <a:off x="11544795" y="0"/>
            <a:ext cx="647205" cy="660400"/>
            <a:chOff x="8286750" y="0"/>
            <a:chExt cx="485404" cy="495300"/>
          </a:xfrm>
          <a:solidFill>
            <a:schemeClr val="accent1"/>
          </a:solidFill>
        </p:grpSpPr>
        <p:sp>
          <p:nvSpPr>
            <p:cNvPr id="7" name="Rectangle 28"/>
            <p:cNvSpPr/>
            <p:nvPr/>
          </p:nvSpPr>
          <p:spPr>
            <a:xfrm>
              <a:off x="8286750" y="0"/>
              <a:ext cx="48540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HK" altLang="en-US" sz="240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  <p:sp>
          <p:nvSpPr>
            <p:cNvPr id="8" name="TextBox 29"/>
            <p:cNvSpPr txBox="1"/>
            <p:nvPr/>
          </p:nvSpPr>
          <p:spPr>
            <a:xfrm>
              <a:off x="8427740" y="124539"/>
              <a:ext cx="203422" cy="22309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 defTabSz="1218565"/>
              <a:r>
                <a:rPr lang="en-US" altLang="zh-HK" sz="1335" dirty="0" smtClean="0">
                  <a:solidFill>
                    <a:srgbClr val="F4F4F4"/>
                  </a:solidFill>
                  <a:cs typeface="+mn-ea"/>
                  <a:sym typeface="+mn-lt"/>
                </a:rPr>
                <a:t>4</a:t>
              </a:r>
              <a:endParaRPr lang="zh-HK" altLang="en-US" sz="1335" dirty="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03745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/>
          <p:cNvSpPr txBox="1"/>
          <p:nvPr/>
        </p:nvSpPr>
        <p:spPr>
          <a:xfrm>
            <a:off x="5088560" y="207448"/>
            <a:ext cx="1976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565"/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前端</a:t>
            </a:r>
            <a:r>
              <a:rPr lang="en-US" altLang="zh-CN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VUE</a:t>
            </a:r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架构</a:t>
            </a:r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5225" y="72194"/>
            <a:ext cx="1819148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cs typeface="+mn-ea"/>
                <a:sym typeface="+mn-lt"/>
              </a:rPr>
              <a:t>主要工作</a:t>
            </a:r>
            <a:endParaRPr lang="en-US" altLang="zh-CN" sz="3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" name="TextBox 23"/>
          <p:cNvSpPr txBox="1"/>
          <p:nvPr/>
        </p:nvSpPr>
        <p:spPr>
          <a:xfrm>
            <a:off x="4577742" y="2513860"/>
            <a:ext cx="29977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565"/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任务</a:t>
            </a:r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defTabSz="1218565"/>
            <a:endParaRPr lang="zh-CN" altLang="en-US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285750" indent="-285750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快速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学习</a:t>
            </a:r>
            <a:r>
              <a:rPr lang="en-US" altLang="zh-CN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VUE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相关知识点；</a:t>
            </a:r>
          </a:p>
          <a:p>
            <a:pPr marL="285750" indent="-285750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搭建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前端</a:t>
            </a:r>
            <a:r>
              <a:rPr lang="en-US" altLang="zh-CN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VUE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架构；</a:t>
            </a:r>
          </a:p>
        </p:txBody>
      </p:sp>
      <p:grpSp>
        <p:nvGrpSpPr>
          <p:cNvPr id="6" name="Group 27"/>
          <p:cNvGrpSpPr/>
          <p:nvPr/>
        </p:nvGrpSpPr>
        <p:grpSpPr>
          <a:xfrm>
            <a:off x="11544795" y="-16295"/>
            <a:ext cx="647205" cy="660400"/>
            <a:chOff x="8286750" y="0"/>
            <a:chExt cx="485404" cy="495300"/>
          </a:xfrm>
          <a:solidFill>
            <a:schemeClr val="accent1"/>
          </a:solidFill>
        </p:grpSpPr>
        <p:sp>
          <p:nvSpPr>
            <p:cNvPr id="7" name="Rectangle 28"/>
            <p:cNvSpPr/>
            <p:nvPr/>
          </p:nvSpPr>
          <p:spPr>
            <a:xfrm>
              <a:off x="8286750" y="0"/>
              <a:ext cx="48540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HK" altLang="en-US" sz="240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  <p:sp>
          <p:nvSpPr>
            <p:cNvPr id="8" name="TextBox 29"/>
            <p:cNvSpPr txBox="1"/>
            <p:nvPr/>
          </p:nvSpPr>
          <p:spPr>
            <a:xfrm>
              <a:off x="8427740" y="124539"/>
              <a:ext cx="203422" cy="22309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 defTabSz="1218565"/>
              <a:r>
                <a:rPr lang="en-US" altLang="zh-HK" sz="1335" dirty="0" smtClean="0">
                  <a:solidFill>
                    <a:srgbClr val="F4F4F4"/>
                  </a:solidFill>
                  <a:cs typeface="+mn-ea"/>
                  <a:sym typeface="+mn-lt"/>
                </a:rPr>
                <a:t>5</a:t>
              </a:r>
              <a:endParaRPr lang="zh-HK" altLang="en-US" sz="1335" dirty="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40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/>
          <p:cNvSpPr txBox="1"/>
          <p:nvPr/>
        </p:nvSpPr>
        <p:spPr>
          <a:xfrm>
            <a:off x="5263925" y="207448"/>
            <a:ext cx="19761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565"/>
            <a:r>
              <a:rPr lang="en-US" altLang="zh-CN" sz="2400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OA </a:t>
            </a:r>
            <a:r>
              <a:rPr lang="zh-CN" altLang="en-US" sz="2400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系统开发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85225" y="72194"/>
            <a:ext cx="1819148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cs typeface="+mn-ea"/>
                <a:sym typeface="+mn-lt"/>
              </a:rPr>
              <a:t>主要工作</a:t>
            </a:r>
            <a:endParaRPr lang="en-US" altLang="zh-CN" sz="3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" name="TextBox 23"/>
          <p:cNvSpPr txBox="1"/>
          <p:nvPr/>
        </p:nvSpPr>
        <p:spPr>
          <a:xfrm>
            <a:off x="3795109" y="4452717"/>
            <a:ext cx="645118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218565"/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任务</a:t>
            </a:r>
            <a:endParaRPr lang="zh-CN" altLang="en-US" sz="2400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285750" indent="-28575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人员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信息模块；</a:t>
            </a:r>
          </a:p>
          <a:p>
            <a:pPr marL="285750" indent="-28575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考勤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模块；</a:t>
            </a:r>
          </a:p>
          <a:p>
            <a:pPr marL="285750" indent="-28575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请假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，补卡流程；</a:t>
            </a:r>
          </a:p>
          <a:p>
            <a:pPr marL="285750" indent="-285750" algn="l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工资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模块（因工资结算变更，后续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工作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暂停</a:t>
            </a: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）</a:t>
            </a:r>
            <a:endParaRPr lang="zh-CN" altLang="en-US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</p:txBody>
      </p:sp>
      <p:pic>
        <p:nvPicPr>
          <p:cNvPr id="6145" name="Picture 1" descr="C:\Users\j100057\Documents\youdu\14886714-100097-j100057\image\temp\{57c05192-f24a-4043-81ba-49d976d8b5e7}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2791" y="1227550"/>
            <a:ext cx="5648325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27"/>
          <p:cNvGrpSpPr/>
          <p:nvPr/>
        </p:nvGrpSpPr>
        <p:grpSpPr>
          <a:xfrm>
            <a:off x="11544795" y="0"/>
            <a:ext cx="647205" cy="660400"/>
            <a:chOff x="8286750" y="0"/>
            <a:chExt cx="485404" cy="495300"/>
          </a:xfrm>
          <a:solidFill>
            <a:schemeClr val="accent1"/>
          </a:solidFill>
        </p:grpSpPr>
        <p:sp>
          <p:nvSpPr>
            <p:cNvPr id="9" name="Rectangle 28"/>
            <p:cNvSpPr/>
            <p:nvPr/>
          </p:nvSpPr>
          <p:spPr>
            <a:xfrm>
              <a:off x="8286750" y="0"/>
              <a:ext cx="48540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HK" altLang="en-US" sz="240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  <p:sp>
          <p:nvSpPr>
            <p:cNvPr id="10" name="TextBox 29"/>
            <p:cNvSpPr txBox="1"/>
            <p:nvPr/>
          </p:nvSpPr>
          <p:spPr>
            <a:xfrm>
              <a:off x="8427740" y="124539"/>
              <a:ext cx="203422" cy="22309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 defTabSz="1218565"/>
              <a:r>
                <a:rPr lang="en-US" altLang="zh-HK" sz="1335" dirty="0" smtClean="0">
                  <a:solidFill>
                    <a:srgbClr val="F4F4F4"/>
                  </a:solidFill>
                  <a:cs typeface="+mn-ea"/>
                  <a:sym typeface="+mn-lt"/>
                </a:rPr>
                <a:t>6</a:t>
              </a:r>
              <a:endParaRPr lang="zh-HK" altLang="en-US" sz="1335" dirty="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317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/>
          <p:cNvSpPr txBox="1"/>
          <p:nvPr/>
        </p:nvSpPr>
        <p:spPr>
          <a:xfrm>
            <a:off x="6886663" y="316398"/>
            <a:ext cx="2577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565"/>
            <a:r>
              <a:rPr lang="zh-CN" altLang="en-US" sz="2400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订单系统开发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85225" y="72194"/>
            <a:ext cx="1819148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 smtClean="0">
                <a:solidFill>
                  <a:schemeClr val="accent1"/>
                </a:solidFill>
                <a:cs typeface="+mn-ea"/>
                <a:sym typeface="+mn-lt"/>
              </a:rPr>
              <a:t>主要工作</a:t>
            </a:r>
            <a:endParaRPr lang="en-US" altLang="zh-CN" sz="32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" name="TextBox 23"/>
          <p:cNvSpPr txBox="1"/>
          <p:nvPr/>
        </p:nvSpPr>
        <p:spPr>
          <a:xfrm>
            <a:off x="6886663" y="2807323"/>
            <a:ext cx="4891620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565"/>
            <a:r>
              <a:rPr lang="zh-CN" altLang="en-US" sz="2400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任务</a:t>
            </a:r>
            <a:endParaRPr lang="en-US" altLang="zh-CN" sz="2400" dirty="0" smtClean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defTabSz="1218565"/>
            <a:endParaRPr lang="zh-CN" altLang="en-US" sz="2400" dirty="0">
              <a:solidFill>
                <a:srgbClr val="FFFFFF">
                  <a:lumMod val="50000"/>
                </a:srgbClr>
              </a:solidFill>
              <a:cs typeface="+mn-ea"/>
              <a:sym typeface="+mn-lt"/>
            </a:endParaRPr>
          </a:p>
          <a:p>
            <a:pPr marL="285750" indent="-285750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学习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工作引擎：</a:t>
            </a:r>
            <a:r>
              <a:rPr lang="en-US" altLang="zh-CN" dirty="0" err="1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flowable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。</a:t>
            </a:r>
          </a:p>
          <a:p>
            <a:pPr marL="285750" indent="-285750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理解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公司业务；进行流程设计。</a:t>
            </a:r>
          </a:p>
          <a:p>
            <a:pPr marL="285750" indent="-285750" defTabSz="121856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采用</a:t>
            </a:r>
            <a:r>
              <a:rPr lang="en-US" altLang="zh-CN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Maven</a:t>
            </a:r>
            <a:r>
              <a:rPr lang="zh-CN" altLang="en-US" dirty="0">
                <a:solidFill>
                  <a:srgbClr val="FFFFFF">
                    <a:lumMod val="50000"/>
                  </a:srgbClr>
                </a:solidFill>
                <a:cs typeface="+mn-ea"/>
                <a:sym typeface="+mn-lt"/>
              </a:rPr>
              <a:t>模块化代码架构，构建服务。</a:t>
            </a:r>
          </a:p>
        </p:txBody>
      </p:sp>
      <p:grpSp>
        <p:nvGrpSpPr>
          <p:cNvPr id="7" name="Group 27"/>
          <p:cNvGrpSpPr/>
          <p:nvPr/>
        </p:nvGrpSpPr>
        <p:grpSpPr>
          <a:xfrm>
            <a:off x="11544795" y="-12482"/>
            <a:ext cx="647205" cy="660400"/>
            <a:chOff x="8286750" y="0"/>
            <a:chExt cx="485404" cy="495300"/>
          </a:xfrm>
          <a:solidFill>
            <a:schemeClr val="accent1"/>
          </a:solidFill>
        </p:grpSpPr>
        <p:sp>
          <p:nvSpPr>
            <p:cNvPr id="8" name="Rectangle 28"/>
            <p:cNvSpPr/>
            <p:nvPr/>
          </p:nvSpPr>
          <p:spPr>
            <a:xfrm>
              <a:off x="8286750" y="0"/>
              <a:ext cx="48540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HK" altLang="en-US" sz="240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  <p:sp>
          <p:nvSpPr>
            <p:cNvPr id="9" name="TextBox 29"/>
            <p:cNvSpPr txBox="1"/>
            <p:nvPr/>
          </p:nvSpPr>
          <p:spPr>
            <a:xfrm>
              <a:off x="8427740" y="124539"/>
              <a:ext cx="203422" cy="22309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 defTabSz="1218565"/>
              <a:r>
                <a:rPr lang="en-US" altLang="zh-HK" sz="1335" dirty="0" smtClean="0">
                  <a:solidFill>
                    <a:srgbClr val="F4F4F4"/>
                  </a:solidFill>
                  <a:cs typeface="+mn-ea"/>
                  <a:sym typeface="+mn-lt"/>
                </a:rPr>
                <a:t>7</a:t>
              </a:r>
              <a:endParaRPr lang="zh-HK" altLang="en-US" sz="1335" dirty="0">
                <a:solidFill>
                  <a:srgbClr val="F4F4F4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1027" name="Picture 3" descr="C:\Users\j100057\Documents\youdu\14886714-100097-j100057\image\temp\{4734c9fc-77bb-45a8-a479-6d767cd1aecf}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34" y="803079"/>
            <a:ext cx="6612953" cy="5838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975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自定义 496">
      <a:dk1>
        <a:srgbClr val="3C424F"/>
      </a:dk1>
      <a:lt1>
        <a:srgbClr val="F4F4F4"/>
      </a:lt1>
      <a:dk2>
        <a:srgbClr val="000000"/>
      </a:dk2>
      <a:lt2>
        <a:srgbClr val="FFFFFF"/>
      </a:lt2>
      <a:accent1>
        <a:srgbClr val="13A197"/>
      </a:accent1>
      <a:accent2>
        <a:srgbClr val="3C424F"/>
      </a:accent2>
      <a:accent3>
        <a:srgbClr val="13A197"/>
      </a:accent3>
      <a:accent4>
        <a:srgbClr val="3C424F"/>
      </a:accent4>
      <a:accent5>
        <a:srgbClr val="13A197"/>
      </a:accent5>
      <a:accent6>
        <a:srgbClr val="3C424F"/>
      </a:accent6>
      <a:hlink>
        <a:srgbClr val="0000FF"/>
      </a:hlink>
      <a:folHlink>
        <a:srgbClr val="800080"/>
      </a:folHlink>
    </a:clrScheme>
    <a:fontScheme name="自定义 56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622</Words>
  <Application>Microsoft Office PowerPoint</Application>
  <PresentationFormat>宽屏</PresentationFormat>
  <Paragraphs>97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等线</vt:lpstr>
      <vt:lpstr>微软雅黑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Administrator</cp:lastModifiedBy>
  <cp:revision>69</cp:revision>
  <dcterms:created xsi:type="dcterms:W3CDTF">2016-09-25T13:49:00Z</dcterms:created>
  <dcterms:modified xsi:type="dcterms:W3CDTF">2019-03-12T06:05:30Z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

<file path=docProps/thumbnail.jpeg>
</file>